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Alegreya Sans Light"/>
      <p:regular r:id="rId20"/>
      <p:bold r:id="rId21"/>
      <p:italic r:id="rId22"/>
      <p:boldItalic r:id="rId23"/>
    </p:embeddedFont>
    <p:embeddedFont>
      <p:font typeface="Alegreya Sans"/>
      <p:regular r:id="rId24"/>
      <p:bold r:id="rId25"/>
      <p:italic r:id="rId26"/>
      <p:boldItalic r:id="rId27"/>
    </p:embeddedFont>
    <p:embeddedFont>
      <p:font typeface="Alegreya Sans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0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86">
          <p15:clr>
            <a:srgbClr val="9AA0A6"/>
          </p15:clr>
        </p15:guide>
        <p15:guide id="4" orient="horz" pos="8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F03B4B-F807-4553-8594-B50DE6043EFC}">
  <a:tblStyle styleId="{76F03B4B-F807-4553-8594-B50DE6043E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6" orient="horz"/>
        <p:guide pos="2880"/>
        <p:guide pos="586" orient="horz"/>
        <p:guide pos="8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SansLight-regular.fntdata"/><Relationship Id="rId22" Type="http://schemas.openxmlformats.org/officeDocument/2006/relationships/font" Target="fonts/AlegreyaSansLight-italic.fntdata"/><Relationship Id="rId21" Type="http://schemas.openxmlformats.org/officeDocument/2006/relationships/font" Target="fonts/AlegreyaSansLight-bold.fntdata"/><Relationship Id="rId24" Type="http://schemas.openxmlformats.org/officeDocument/2006/relationships/font" Target="fonts/AlegreyaSans-regular.fntdata"/><Relationship Id="rId23" Type="http://schemas.openxmlformats.org/officeDocument/2006/relationships/font" Target="fonts/AlegreyaSans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egreyaSans-italic.fntdata"/><Relationship Id="rId25" Type="http://schemas.openxmlformats.org/officeDocument/2006/relationships/font" Target="fonts/AlegreyaSans-bold.fntdata"/><Relationship Id="rId28" Type="http://schemas.openxmlformats.org/officeDocument/2006/relationships/font" Target="fonts/AlegreyaSansMedium-regular.fntdata"/><Relationship Id="rId27" Type="http://schemas.openxmlformats.org/officeDocument/2006/relationships/font" Target="fonts/Alegreya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legreyaSa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legreyaSansMedium-boldItalic.fntdata"/><Relationship Id="rId30" Type="http://schemas.openxmlformats.org/officeDocument/2006/relationships/font" Target="fonts/AlegreyaSa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ef54c54bc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def54c54bc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6ce1052f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6ce1052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e6d0267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1e6d0267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5f472562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5f47256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5f472562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5f47256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5f472562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5f472562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5f472562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5f472562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5f472562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5f472562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5e0b3484e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5e0b3484e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6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2" type="sldNum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40">
          <p15:clr>
            <a:srgbClr val="FA7B17"/>
          </p15:clr>
        </p15:guide>
        <p15:guide id="2" pos="233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025" y="-95727"/>
            <a:ext cx="9449651" cy="5315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-18836" y="4749850"/>
            <a:ext cx="910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A0ABBB"/>
                </a:solidFill>
              </a:defRPr>
            </a:lvl1pPr>
            <a:lvl2pPr lvl="1" rtl="0" algn="ctr">
              <a:buNone/>
              <a:defRPr>
                <a:solidFill>
                  <a:srgbClr val="A0ABBB"/>
                </a:solidFill>
              </a:defRPr>
            </a:lvl2pPr>
            <a:lvl3pPr lvl="2" rtl="0" algn="ctr">
              <a:buNone/>
              <a:defRPr>
                <a:solidFill>
                  <a:srgbClr val="A0ABBB"/>
                </a:solidFill>
              </a:defRPr>
            </a:lvl3pPr>
            <a:lvl4pPr lvl="3" rtl="0" algn="ctr">
              <a:buNone/>
              <a:defRPr>
                <a:solidFill>
                  <a:srgbClr val="A0ABBB"/>
                </a:solidFill>
              </a:defRPr>
            </a:lvl4pPr>
            <a:lvl5pPr lvl="4" rtl="0" algn="ctr">
              <a:buNone/>
              <a:defRPr>
                <a:solidFill>
                  <a:srgbClr val="A0ABBB"/>
                </a:solidFill>
              </a:defRPr>
            </a:lvl5pPr>
            <a:lvl6pPr lvl="5" rtl="0" algn="ctr">
              <a:buNone/>
              <a:defRPr>
                <a:solidFill>
                  <a:srgbClr val="A0ABBB"/>
                </a:solidFill>
              </a:defRPr>
            </a:lvl6pPr>
            <a:lvl7pPr lvl="6" rtl="0" algn="ctr">
              <a:buNone/>
              <a:defRPr>
                <a:solidFill>
                  <a:srgbClr val="A0ABBB"/>
                </a:solidFill>
              </a:defRPr>
            </a:lvl7pPr>
            <a:lvl8pPr lvl="7" rtl="0" algn="ctr">
              <a:buNone/>
              <a:defRPr>
                <a:solidFill>
                  <a:srgbClr val="A0ABBB"/>
                </a:solidFill>
              </a:defRPr>
            </a:lvl8pPr>
            <a:lvl9pPr lvl="8" rtl="0" algn="ctr">
              <a:buNone/>
              <a:defRPr>
                <a:solidFill>
                  <a:srgbClr val="A0ABB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41725" y="396100"/>
            <a:ext cx="9246000" cy="79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9375" y="396100"/>
            <a:ext cx="9103800" cy="8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 Medium"/>
              <a:buNone/>
              <a:defRPr sz="2200">
                <a:solidFill>
                  <a:schemeClr val="lt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"/>
              <a:buNone/>
              <a:defRPr sz="36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817525"/>
            <a:ext cx="8520600" cy="27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 sz="1300">
                <a:solidFill>
                  <a:schemeClr val="lt1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 sz="1100">
                <a:solidFill>
                  <a:schemeClr val="lt1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.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sldNum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SECTION_HEADER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3025" y="-95727"/>
            <a:ext cx="9449651" cy="5315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">
  <p:cSld name="TITLE_4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 rot="10800000">
            <a:off x="0" y="819025"/>
            <a:ext cx="9144000" cy="43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legreya Sans"/>
              <a:buNone/>
              <a:defRPr sz="22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300"/>
              <a:buChar char="•"/>
              <a:defRPr sz="1300">
                <a:solidFill>
                  <a:srgbClr val="120854"/>
                </a:solidFill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–"/>
              <a:defRPr sz="1100">
                <a:solidFill>
                  <a:srgbClr val="120854"/>
                </a:solidFill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•"/>
              <a:defRPr sz="1100">
                <a:solidFill>
                  <a:srgbClr val="120854"/>
                </a:solidFill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–"/>
              <a:defRPr sz="1100">
                <a:solidFill>
                  <a:srgbClr val="120854"/>
                </a:solidFill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○"/>
              <a:defRPr sz="1100">
                <a:solidFill>
                  <a:srgbClr val="120854"/>
                </a:solidFill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■"/>
              <a:defRPr sz="1100">
                <a:solidFill>
                  <a:srgbClr val="120854"/>
                </a:solidFill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●"/>
              <a:defRPr sz="1100">
                <a:solidFill>
                  <a:srgbClr val="120854"/>
                </a:solidFill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○"/>
              <a:defRPr sz="1100">
                <a:solidFill>
                  <a:srgbClr val="120854"/>
                </a:solidFill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Char char="."/>
              <a:defRPr sz="1100">
                <a:solidFill>
                  <a:srgbClr val="120854"/>
                </a:solidFill>
              </a:defRPr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A0ABBB"/>
                </a:solidFill>
              </a:defRPr>
            </a:lvl1pPr>
            <a:lvl2pPr lvl="1" rtl="0" algn="ctr">
              <a:buNone/>
              <a:defRPr sz="800">
                <a:solidFill>
                  <a:srgbClr val="A0ABBB"/>
                </a:solidFill>
              </a:defRPr>
            </a:lvl2pPr>
            <a:lvl3pPr lvl="2" rtl="0" algn="ctr">
              <a:buNone/>
              <a:defRPr sz="800">
                <a:solidFill>
                  <a:srgbClr val="A0ABBB"/>
                </a:solidFill>
              </a:defRPr>
            </a:lvl3pPr>
            <a:lvl4pPr lvl="3" rtl="0" algn="ctr">
              <a:buNone/>
              <a:defRPr sz="800">
                <a:solidFill>
                  <a:srgbClr val="A0ABBB"/>
                </a:solidFill>
              </a:defRPr>
            </a:lvl4pPr>
            <a:lvl5pPr lvl="4" rtl="0" algn="ctr">
              <a:buNone/>
              <a:defRPr sz="800">
                <a:solidFill>
                  <a:srgbClr val="A0ABBB"/>
                </a:solidFill>
              </a:defRPr>
            </a:lvl5pPr>
            <a:lvl6pPr lvl="5" rtl="0" algn="ctr">
              <a:buNone/>
              <a:defRPr sz="800">
                <a:solidFill>
                  <a:srgbClr val="A0ABBB"/>
                </a:solidFill>
              </a:defRPr>
            </a:lvl6pPr>
            <a:lvl7pPr lvl="6" rtl="0" algn="ctr">
              <a:buNone/>
              <a:defRPr sz="800">
                <a:solidFill>
                  <a:srgbClr val="A0ABBB"/>
                </a:solidFill>
              </a:defRPr>
            </a:lvl7pPr>
            <a:lvl8pPr lvl="7" rtl="0" algn="ctr">
              <a:buNone/>
              <a:defRPr sz="800">
                <a:solidFill>
                  <a:srgbClr val="A0ABBB"/>
                </a:solidFill>
              </a:defRPr>
            </a:lvl8pPr>
            <a:lvl9pPr lvl="8" rtl="0" algn="ctr">
              <a:buNone/>
              <a:defRPr sz="800">
                <a:solidFill>
                  <a:srgbClr val="A0ABB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2" type="sldNum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</a:defRPr>
            </a:lvl1pPr>
            <a:lvl2pPr lvl="1" rtl="0">
              <a:buNone/>
              <a:defRPr sz="800">
                <a:solidFill>
                  <a:srgbClr val="A0ABBB"/>
                </a:solidFill>
              </a:defRPr>
            </a:lvl2pPr>
            <a:lvl3pPr lvl="2" rtl="0">
              <a:buNone/>
              <a:defRPr sz="800">
                <a:solidFill>
                  <a:srgbClr val="A0ABBB"/>
                </a:solidFill>
              </a:defRPr>
            </a:lvl3pPr>
            <a:lvl4pPr lvl="3" rtl="0">
              <a:buNone/>
              <a:defRPr sz="800">
                <a:solidFill>
                  <a:srgbClr val="A0ABBB"/>
                </a:solidFill>
              </a:defRPr>
            </a:lvl4pPr>
            <a:lvl5pPr lvl="4" rtl="0">
              <a:buNone/>
              <a:defRPr sz="800">
                <a:solidFill>
                  <a:srgbClr val="A0ABBB"/>
                </a:solidFill>
              </a:defRPr>
            </a:lvl5pPr>
            <a:lvl6pPr lvl="5" rtl="0">
              <a:buNone/>
              <a:defRPr sz="800">
                <a:solidFill>
                  <a:srgbClr val="A0ABBB"/>
                </a:solidFill>
              </a:defRPr>
            </a:lvl6pPr>
            <a:lvl7pPr lvl="6" rtl="0">
              <a:buNone/>
              <a:defRPr sz="800">
                <a:solidFill>
                  <a:srgbClr val="A0ABBB"/>
                </a:solidFill>
              </a:defRPr>
            </a:lvl7pPr>
            <a:lvl8pPr lvl="7" rtl="0">
              <a:buNone/>
              <a:defRPr sz="800">
                <a:solidFill>
                  <a:srgbClr val="A0ABBB"/>
                </a:solidFill>
              </a:defRPr>
            </a:lvl8pPr>
            <a:lvl9pPr lvl="8" rtl="0">
              <a:buNone/>
              <a:defRPr sz="800">
                <a:solidFill>
                  <a:srgbClr val="A0ABBB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 rot="10800000">
            <a:off x="0" y="819025"/>
            <a:ext cx="9144000" cy="43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legreya Sans"/>
              <a:buNone/>
              <a:defRPr sz="2500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300"/>
              <a:buFont typeface="Alegreya Sans Light"/>
              <a:buChar char="•"/>
              <a:defRPr sz="13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–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•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–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○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■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●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○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0854"/>
              </a:buClr>
              <a:buSzPts val="1100"/>
              <a:buFont typeface="Alegreya Sans Light"/>
              <a:buChar char="."/>
              <a:defRPr sz="1100">
                <a:solidFill>
                  <a:srgbClr val="120854"/>
                </a:solidFill>
                <a:latin typeface="Alegreya Sans Light"/>
                <a:ea typeface="Alegreya Sans Light"/>
                <a:cs typeface="Alegreya Sans Light"/>
                <a:sym typeface="Alegreya Sans Light"/>
              </a:defRPr>
            </a:lvl9pPr>
          </a:lstStyle>
          <a:p/>
        </p:txBody>
      </p:sp>
      <p:sp>
        <p:nvSpPr>
          <p:cNvPr id="9" name="Google Shape;9;p1"/>
          <p:cNvSpPr/>
          <p:nvPr/>
        </p:nvSpPr>
        <p:spPr>
          <a:xfrm>
            <a:off x="-41725" y="-102725"/>
            <a:ext cx="9246000" cy="19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83803" y="4749850"/>
            <a:ext cx="362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Pack</a:t>
            </a:r>
            <a:endParaRPr/>
          </a:p>
        </p:txBody>
      </p:sp>
      <p:sp>
        <p:nvSpPr>
          <p:cNvPr id="11" name="Google Shape;11;p1"/>
          <p:cNvSpPr txBox="1"/>
          <p:nvPr>
            <p:ph idx="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 rtl="0" algn="ctr">
              <a:buNone/>
              <a:defRPr sz="800">
                <a:solidFill>
                  <a:srgbClr val="A0ABBB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4294967295" type="subTitle"/>
          </p:nvPr>
        </p:nvSpPr>
        <p:spPr>
          <a:xfrm>
            <a:off x="277025" y="2851775"/>
            <a:ext cx="4641300" cy="2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Day</a:t>
            </a:r>
            <a:r>
              <a:rPr lang="en"/>
              <a:t> ## Month, ##.##am (UK)</a:t>
            </a:r>
            <a:endParaRPr/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4294967295" type="subTitle"/>
          </p:nvPr>
        </p:nvSpPr>
        <p:spPr>
          <a:xfrm>
            <a:off x="418588" y="3855825"/>
            <a:ext cx="2704800" cy="2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Password if required: ####</a:t>
            </a:r>
            <a:endParaRPr sz="1300"/>
          </a:p>
        </p:txBody>
      </p:sp>
      <p:sp>
        <p:nvSpPr>
          <p:cNvPr id="40" name="Google Shape;40;p6"/>
          <p:cNvSpPr/>
          <p:nvPr/>
        </p:nvSpPr>
        <p:spPr>
          <a:xfrm>
            <a:off x="418600" y="3368106"/>
            <a:ext cx="2090400" cy="427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[Zoom/Teams link]</a:t>
            </a:r>
            <a:endParaRPr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41" name="Google Shape;41;p6"/>
          <p:cNvSpPr txBox="1"/>
          <p:nvPr>
            <p:ph idx="4294967295" type="ctrTitle"/>
          </p:nvPr>
        </p:nvSpPr>
        <p:spPr>
          <a:xfrm>
            <a:off x="239875" y="2066300"/>
            <a:ext cx="84225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Shareholder Update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the [PERIOD] ending [DATE]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Highlights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400"/>
              <a:buFont typeface="Alegreya Sans"/>
              <a:buChar char="●"/>
            </a:pPr>
            <a:r>
              <a:rPr lang="en">
                <a:solidFill>
                  <a:srgbClr val="0D305C"/>
                </a:solidFill>
              </a:rPr>
              <a:t>[A brief summary of what you will cover for shareholders]</a:t>
            </a:r>
            <a:endParaRPr>
              <a:solidFill>
                <a:srgbClr val="0D305C"/>
              </a:solidFill>
            </a:endParaRPr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will cover today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Char char="●"/>
            </a:pPr>
            <a:r>
              <a:rPr lang="en">
                <a:solidFill>
                  <a:srgbClr val="0D305C"/>
                </a:solidFill>
              </a:rPr>
              <a:t>[Bring to life the story of your momentum in a progressive manner using images and graphs]</a:t>
            </a:r>
            <a:endParaRPr>
              <a:solidFill>
                <a:srgbClr val="0D305C"/>
              </a:solidFill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[Story pages]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Char char="●"/>
            </a:pPr>
            <a:r>
              <a:rPr lang="en">
                <a:solidFill>
                  <a:srgbClr val="0D305C"/>
                </a:solidFill>
              </a:rPr>
              <a:t>[If in the last presentation you made some forward projections or statements,  review those and comment here on how they played out]</a:t>
            </a:r>
            <a:endParaRPr>
              <a:solidFill>
                <a:srgbClr val="0D305C"/>
              </a:solidFill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Items we said we would update you on last time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Char char="●"/>
            </a:pPr>
            <a:r>
              <a:rPr lang="en">
                <a:solidFill>
                  <a:srgbClr val="0D305C"/>
                </a:solidFill>
              </a:rPr>
              <a:t>[Make some forward projections here of what you will be doing to give shareholders something to get excited about]</a:t>
            </a:r>
            <a:endParaRPr>
              <a:solidFill>
                <a:srgbClr val="0D305C"/>
              </a:solidFill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expect from the next [PERIOD]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6758600" y="1243225"/>
            <a:ext cx="21936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Font typeface="Alegreya Sans"/>
              <a:buChar char="-"/>
            </a:pP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Insert relevant comparison period</a:t>
            </a: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.  We have assumed quarterly shareholder </a:t>
            </a: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reporting</a:t>
            </a: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 here for 2Q2023</a:t>
            </a:r>
            <a:endParaRPr sz="1100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298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100"/>
              <a:buFont typeface="Alegreya Sans"/>
              <a:buChar char="-"/>
            </a:pPr>
            <a:r>
              <a:rPr lang="en" sz="1100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Add commentary around the numbers</a:t>
            </a:r>
            <a:endParaRPr sz="1100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aphicFrame>
        <p:nvGraphicFramePr>
          <p:cNvPr id="77" name="Google Shape;77;p11"/>
          <p:cNvGraphicFramePr/>
          <p:nvPr/>
        </p:nvGraphicFramePr>
        <p:xfrm>
          <a:off x="201550" y="108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{76F03B4B-F807-4553-8594-B50DE6043EFC}</a:tableStyleId>
              </a:tblPr>
              <a:tblGrid>
                <a:gridCol w="2374500"/>
                <a:gridCol w="841600"/>
                <a:gridCol w="852750"/>
                <a:gridCol w="758350"/>
                <a:gridCol w="809975"/>
                <a:gridCol w="781725"/>
              </a:tblGrid>
              <a:tr h="32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2Q</a:t>
                      </a: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2023</a:t>
                      </a:r>
                      <a:endParaRPr sz="900">
                        <a:solidFill>
                          <a:srgbClr val="120854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1Q20</a:t>
                      </a: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23</a:t>
                      </a:r>
                      <a:endParaRPr sz="900">
                        <a:solidFill>
                          <a:srgbClr val="120854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%QoQ</a:t>
                      </a:r>
                      <a:endParaRPr sz="900">
                        <a:solidFill>
                          <a:srgbClr val="120854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2Q2022</a:t>
                      </a:r>
                      <a:endParaRPr sz="900">
                        <a:solidFill>
                          <a:srgbClr val="120854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20854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%YoY</a:t>
                      </a:r>
                      <a:endParaRPr sz="900">
                        <a:solidFill>
                          <a:srgbClr val="120854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KPI 1</a:t>
                      </a: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)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KPI 2</a:t>
                      </a: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)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£000</a:t>
                      </a:r>
                      <a:endParaRPr b="1" sz="90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Gross Revenue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[Other relevant financial line item]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FFFFFF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Gross profit</a:t>
                      </a:r>
                      <a:endParaRPr sz="900">
                        <a:solidFill>
                          <a:srgbClr val="FFFFFF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Gross profit margin</a:t>
                      </a:r>
                      <a:endParaRPr i="1"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Marketing costs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Light"/>
                          <a:ea typeface="Alegreya Sans Light"/>
                          <a:cs typeface="Alegreya Sans Light"/>
                          <a:sym typeface="Alegreya Sans Light"/>
                        </a:rPr>
                        <a:t>EBITDA</a:t>
                      </a:r>
                      <a:endParaRPr sz="9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Operating profit (loss)</a:t>
                      </a:r>
                      <a:endParaRPr sz="9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25" marB="9125" marR="192000" marL="1920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</a:t>
            </a:r>
            <a:r>
              <a:rPr lang="en"/>
              <a:t>Financial momentum charts]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11700" y="1152475"/>
            <a:ext cx="8520600" cy="301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D305C"/>
                </a:solidFill>
                <a:latin typeface="Alegreya Sans"/>
                <a:ea typeface="Alegreya Sans"/>
                <a:cs typeface="Alegreya Sans"/>
                <a:sym typeface="Alegreya Sans"/>
              </a:rPr>
              <a:t>[Subtopic]</a:t>
            </a:r>
            <a:endParaRPr b="1">
              <a:solidFill>
                <a:srgbClr val="0D305C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D305C"/>
              </a:buClr>
              <a:buSzPts val="1300"/>
              <a:buChar char="●"/>
            </a:pPr>
            <a:r>
              <a:rPr lang="en">
                <a:solidFill>
                  <a:srgbClr val="0D305C"/>
                </a:solidFill>
              </a:rPr>
              <a:t>[Tell the momentum story in charts]</a:t>
            </a:r>
            <a:endParaRPr>
              <a:solidFill>
                <a:srgbClr val="0D305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2414299" y="4749850"/>
            <a:ext cx="4011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3"/>
          <p:cNvSpPr txBox="1"/>
          <p:nvPr>
            <p:ph type="title"/>
          </p:nvPr>
        </p:nvSpPr>
        <p:spPr>
          <a:xfrm>
            <a:off x="255525" y="156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[Financial model forecasts]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91" name="Google Shape;91;p13"/>
          <p:cNvGraphicFramePr/>
          <p:nvPr/>
        </p:nvGraphicFramePr>
        <p:xfrm>
          <a:off x="685650" y="9465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{76F03B4B-F807-4553-8594-B50DE6043EFC}</a:tableStyleId>
              </a:tblPr>
              <a:tblGrid>
                <a:gridCol w="2581875"/>
                <a:gridCol w="846325"/>
                <a:gridCol w="810450"/>
                <a:gridCol w="884575"/>
                <a:gridCol w="899400"/>
                <a:gridCol w="877175"/>
                <a:gridCol w="854975"/>
              </a:tblGrid>
              <a:tr h="36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2022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2023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2024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2025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2026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2027</a:t>
                      </a:r>
                      <a:endParaRPr sz="13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KPI 1</a:t>
                      </a:r>
                      <a:endParaRPr sz="1200">
                        <a:solidFill>
                          <a:srgbClr val="23204C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KPI 2</a:t>
                      </a:r>
                      <a:endParaRPr sz="1200">
                        <a:solidFill>
                          <a:srgbClr val="23204C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Gross revenue</a:t>
                      </a:r>
                      <a:endParaRPr sz="1200">
                        <a:solidFill>
                          <a:srgbClr val="23204C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Gross profit</a:t>
                      </a:r>
                      <a:endParaRPr sz="12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Operating costs</a:t>
                      </a:r>
                      <a:endParaRPr sz="12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Profit before tax</a:t>
                      </a:r>
                      <a:endParaRPr sz="12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0854"/>
                    </a:solidFill>
                  </a:tcPr>
                </a:tc>
              </a:tr>
              <a:tr h="33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 Sans Light"/>
                        <a:ea typeface="Alegreya Sans Light"/>
                        <a:cs typeface="Alegreya Sans Light"/>
                        <a:sym typeface="Alegreya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Market share</a:t>
                      </a:r>
                      <a:endParaRPr sz="1200"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3204C"/>
                          </a:solidFill>
                          <a:latin typeface="Alegreya Sans Medium"/>
                          <a:ea typeface="Alegreya Sans Medium"/>
                          <a:cs typeface="Alegreya Sans Medium"/>
                          <a:sym typeface="Alegreya Sans Medium"/>
                        </a:rPr>
                        <a:t>KPI 3</a:t>
                      </a:r>
                      <a:endParaRPr sz="1200">
                        <a:solidFill>
                          <a:srgbClr val="23204C"/>
                        </a:solidFill>
                        <a:latin typeface="Alegreya Sans Medium"/>
                        <a:ea typeface="Alegreya Sans Medium"/>
                        <a:cs typeface="Alegreya Sans Medium"/>
                        <a:sym typeface="Alegreya Sans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4294967295" type="ctrTitle"/>
          </p:nvPr>
        </p:nvSpPr>
        <p:spPr>
          <a:xfrm>
            <a:off x="239875" y="2294900"/>
            <a:ext cx="84225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Your contact details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ghtfish Ventures">
  <a:themeElements>
    <a:clrScheme name="Streamline">
      <a:dk1>
        <a:srgbClr val="61C2C2"/>
      </a:dk1>
      <a:lt1>
        <a:srgbClr val="FFFFFF"/>
      </a:lt1>
      <a:dk2>
        <a:srgbClr val="120854"/>
      </a:dk2>
      <a:lt2>
        <a:srgbClr val="F4F7F9"/>
      </a:lt2>
      <a:accent1>
        <a:srgbClr val="0A7ABF"/>
      </a:accent1>
      <a:accent2>
        <a:srgbClr val="61C2C2"/>
      </a:accent2>
      <a:accent3>
        <a:srgbClr val="9990F0"/>
      </a:accent3>
      <a:accent4>
        <a:srgbClr val="80AEDB"/>
      </a:accent4>
      <a:accent5>
        <a:srgbClr val="120854"/>
      </a:accent5>
      <a:accent6>
        <a:srgbClr val="AFD9DA"/>
      </a:accent6>
      <a:hlink>
        <a:srgbClr val="0A7ABF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